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91" r:id="rId4"/>
    <p:sldId id="261" r:id="rId5"/>
    <p:sldId id="293" r:id="rId6"/>
    <p:sldId id="294" r:id="rId7"/>
    <p:sldId id="295" r:id="rId8"/>
    <p:sldId id="297" r:id="rId9"/>
    <p:sldId id="300" r:id="rId10"/>
    <p:sldId id="307" r:id="rId11"/>
    <p:sldId id="296" r:id="rId12"/>
    <p:sldId id="282" r:id="rId13"/>
    <p:sldId id="280" r:id="rId14"/>
    <p:sldId id="298" r:id="rId15"/>
    <p:sldId id="299" r:id="rId16"/>
    <p:sldId id="301" r:id="rId17"/>
    <p:sldId id="302" r:id="rId18"/>
    <p:sldId id="306" r:id="rId19"/>
    <p:sldId id="287" r:id="rId20"/>
    <p:sldId id="303" r:id="rId21"/>
    <p:sldId id="304" r:id="rId22"/>
    <p:sldId id="288" r:id="rId23"/>
    <p:sldId id="284" r:id="rId24"/>
    <p:sldId id="308" r:id="rId25"/>
    <p:sldId id="305" r:id="rId26"/>
    <p:sldId id="309" r:id="rId27"/>
    <p:sldId id="286" r:id="rId28"/>
    <p:sldId id="262" r:id="rId29"/>
    <p:sldId id="27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 autoAdjust="0"/>
    <p:restoredTop sz="94675" autoAdjust="0"/>
  </p:normalViewPr>
  <p:slideViewPr>
    <p:cSldViewPr>
      <p:cViewPr varScale="1">
        <p:scale>
          <a:sx n="99" d="100"/>
          <a:sy n="99" d="100"/>
        </p:scale>
        <p:origin x="-3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Server\&#1086;&#1073;&#1097;&#1080;&#1077;%20&#1076;&#1086;&#1082;&#1091;&#1084;&#1077;&#1085;&#1090;&#1099;\&#1040;&#1053;&#1058;&#1054;&#1053;&#1054;&#1042;&#1040;\&#1054;&#1058;&#1063;&#1045;&#1058;%20&#1043;&#1051;&#1040;&#1042;&#1067;%202017\&#1043;&#1056;&#1040;&#1060;&#1048;&#1050;&#1048;\&#1094;&#1080;&#1092;&#1088;&#1099;\2017\&#1087;&#1086;&#1089;&#1090;&#1091;&#1087;&#1083;&#1077;&#1085;&#1080;&#1077;%20&#1086;&#1090;%20&#1084;&#1072;&#1083;&#1086;&#1075;&#1086;%20&#1073;&#1080;&#1079;&#1085;&#1077;&#1089;&#1072;%20&#1074;%20&#1073;&#1102;&#1076;&#1078;&#1077;&#1090;%20&#1084;&#1091;&#1085;&#1080;&#1094;&#1080;&#1087;&#1072;&#1083;&#1100;&#1085;&#1086;&#1075;&#1086;%20&#1086;&#1073;&#1088;&#1072;&#1079;&#1086;&#1074;&#1072;&#1085;&#1103;&#1080;,%20&#1084;&#1083;&#1085;.%20&#1088;&#1091;&#1073;.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Server\&#1086;&#1073;&#1097;&#1080;&#1077;%20&#1076;&#1086;&#1082;&#1091;&#1084;&#1077;&#1085;&#1090;&#1099;\&#1040;&#1053;&#1058;&#1054;&#1053;&#1054;&#1042;&#1040;\&#1054;&#1058;&#1063;&#1045;&#1058;%20&#1043;&#1051;&#1040;&#1042;&#1067;%202017\&#1043;&#1056;&#1040;&#1060;&#1048;&#1050;&#1048;\&#1094;&#1080;&#1092;&#1088;&#1099;\2017\&#1087;&#1086;&#1089;&#1090;&#1091;&#1087;&#1083;&#1077;&#1085;&#1080;&#1077;%20&#1086;&#1090;%20&#1084;&#1072;&#1083;&#1086;&#1075;&#1086;%20&#1073;&#1080;&#1079;&#1085;&#1077;&#1089;&#1072;%20&#1074;%20&#1073;&#1102;&#1076;&#1078;&#1077;&#1090;%20&#1084;&#1091;&#1085;&#1080;&#1094;&#1080;&#1087;&#1072;&#1083;&#1100;&#1085;&#1086;&#1075;&#1086;%20&#1086;&#1073;&#1088;&#1072;&#1079;&#1086;&#1074;&#1072;&#1085;&#1103;&#1080;,%20&#1084;&#1083;&#1085;.%20&#1088;&#1091;&#1073;.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/>
              <a:t>Поступление от малого бизнеса в бюджет города, 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млн</a:t>
            </a:r>
            <a:r>
              <a:rPr lang="ru-RU" dirty="0"/>
              <a:t>. </a:t>
            </a:r>
            <a:r>
              <a:rPr lang="ru-RU" dirty="0" smtClean="0"/>
              <a:t>руб.</a:t>
            </a:r>
            <a:endParaRPr lang="ru-RU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Лист2!$A$2</c:f>
              <c:strCache>
                <c:ptCount val="1"/>
                <c:pt idx="0">
                  <c:v>Поступление от малого бизнеса в бюджет города, млн. руб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5112970253718291"/>
                  <c:y val="2.1797535724701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Лист2!$B$1:$C$1</c:f>
              <c:numCache>
                <c:formatCode>General</c:formatCode>
                <c:ptCount val="2"/>
              </c:numCache>
            </c:numRef>
          </c:cat>
          <c:val>
            <c:numRef>
              <c:f>Лист2!$B$2:$C$2</c:f>
              <c:numCache>
                <c:formatCode>General</c:formatCode>
                <c:ptCount val="2"/>
                <c:pt idx="0">
                  <c:v>43</c:v>
                </c:pt>
                <c:pt idx="1">
                  <c:v>57.3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/>
              <a:t>Численность работающих в малом и среднем бизнесе </a:t>
            </a:r>
            <a:r>
              <a:rPr lang="ru-RU" dirty="0" smtClean="0"/>
              <a:t>от экономически </a:t>
            </a:r>
            <a:r>
              <a:rPr lang="ru-RU" dirty="0"/>
              <a:t>активного населения </a:t>
            </a:r>
          </a:p>
        </c:rich>
      </c:tx>
      <c:layout>
        <c:manualLayout>
          <c:xMode val="edge"/>
          <c:yMode val="edge"/>
          <c:x val="0.10556933508311463"/>
          <c:y val="2.7777777777777801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272445361821396"/>
          <c:y val="0.53819587937591706"/>
          <c:w val="0.80692788520573733"/>
          <c:h val="0.38854849818824327"/>
        </c:manualLayout>
      </c:layout>
      <c:pie3DChart>
        <c:varyColors val="1"/>
        <c:ser>
          <c:idx val="0"/>
          <c:order val="0"/>
          <c:tx>
            <c:strRef>
              <c:f>Лист2!$A$23</c:f>
              <c:strCache>
                <c:ptCount val="1"/>
                <c:pt idx="0">
                  <c:v>Численность работающих в малом и среднем бизнесе % от экономичеси активного населения </c:v>
                </c:pt>
              </c:strCache>
            </c:strRef>
          </c:tx>
          <c:explosion val="26"/>
          <c:dLbls>
            <c:dLbl>
              <c:idx val="1"/>
              <c:layout>
                <c:manualLayout>
                  <c:x val="0.14328302712160979"/>
                  <c:y val="3.6373942840478297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i="1">
                        <a:solidFill>
                          <a:srgbClr val="FF0000"/>
                        </a:solidFill>
                      </a:rPr>
                      <a:t>5 тыс. чел.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Лист2!$B$23:$C$23</c:f>
              <c:numCache>
                <c:formatCode>General</c:formatCode>
                <c:ptCount val="2"/>
                <c:pt idx="0">
                  <c:v>66.7</c:v>
                </c:pt>
                <c:pt idx="1">
                  <c:v>33.300000000000004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image" Target="../media/image24.jpeg"/><Relationship Id="rId7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7.png"/><Relationship Id="rId7" Type="http://schemas.openxmlformats.org/officeDocument/2006/relationships/image" Target="../media/image2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8.jpeg"/><Relationship Id="rId4" Type="http://schemas.openxmlformats.org/officeDocument/2006/relationships/image" Target="../media/image15.jpe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8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8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8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9.jpeg"/><Relationship Id="rId10" Type="http://schemas.openxmlformats.org/officeDocument/2006/relationships/image" Target="../media/image41.jpeg"/><Relationship Id="rId4" Type="http://schemas.openxmlformats.org/officeDocument/2006/relationships/image" Target="../media/image38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8.jpe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5.jpeg"/><Relationship Id="rId7" Type="http://schemas.openxmlformats.org/officeDocument/2006/relationships/image" Target="../media/image4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1.gif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.gif"/><Relationship Id="rId7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png"/><Relationship Id="rId7" Type="http://schemas.openxmlformats.org/officeDocument/2006/relationships/chart" Target="../charts/chart2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chart" Target="../charts/char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gif"/><Relationship Id="rId7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242161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5373216"/>
            <a:ext cx="8496944" cy="1080120"/>
          </a:xfrm>
        </p:spPr>
        <p:txBody>
          <a:bodyPr>
            <a:normAutofit fontScale="25000" lnSpcReduction="20000"/>
          </a:bodyPr>
          <a:lstStyle/>
          <a:p>
            <a:r>
              <a:rPr lang="ru-RU" sz="9800" b="1" dirty="0" smtClean="0">
                <a:solidFill>
                  <a:srgbClr val="0070C0"/>
                </a:solidFill>
              </a:rPr>
              <a:t>муниципальная практика создания </a:t>
            </a:r>
          </a:p>
          <a:p>
            <a:r>
              <a:rPr lang="ru-RU" sz="9800" b="1" dirty="0" smtClean="0">
                <a:solidFill>
                  <a:srgbClr val="0070C0"/>
                </a:solidFill>
              </a:rPr>
              <a:t>Центра </a:t>
            </a:r>
            <a:r>
              <a:rPr lang="ru-RU" sz="9800" b="1" dirty="0">
                <a:solidFill>
                  <a:srgbClr val="0070C0"/>
                </a:solidFill>
              </a:rPr>
              <a:t>народных художественных промыслов и ремёсел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39215"/>
            <a:ext cx="1587095" cy="260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леночка\Desktop\центр\Современные фото\13_300x450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398" y="2278152"/>
            <a:ext cx="1554196" cy="230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Server\общие документы\ЭКОНОМИЧЕСКИЙ ОТДЕЛ\123\07_450x300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0" y="2278152"/>
            <a:ext cx="1595812" cy="230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Server\общие документы\ЭКОНОМИЧЕСКИЙ ОТДЕЛ\123\08_450x300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78152"/>
            <a:ext cx="1450975" cy="230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\\Server\общие документы\ЭКОНОМИЧЕСКИЙ ОТДЕЛ\123\11_450x300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278152"/>
            <a:ext cx="1450975" cy="230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26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\\Server\общие документы\АНТОНОВА\Для слайдов\Ремонт\22.08.2014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96752"/>
            <a:ext cx="5762648" cy="4321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5" y="0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\\Server\общие документы\АНТОНОВА\Для слайдов\Ремонт\22.08.2014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21" y="2466645"/>
            <a:ext cx="5662415" cy="4246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79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Server\общие документы\АНТОНОВА\ЦЕНТР НХП ФОТО\lVv_ZjAz1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786" y="3802304"/>
            <a:ext cx="4496513" cy="2985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Server\общие документы\АНТОНОВА\ЦЕНТР НХП ФОТО\nUqP4IOMrL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093" y="1268760"/>
            <a:ext cx="5199900" cy="29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5" y="0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доска почета\IMG_27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88400" y="-13944600"/>
            <a:ext cx="1042416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Server\общие документы\АНТОНОВА\ЦЕНТР НХП ФОТО\S5DXAIhRJi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96923"/>
            <a:ext cx="3829050" cy="5753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70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5" y="0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доска почета\IMG_27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88400" y="-13944600"/>
            <a:ext cx="1042416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lozopleten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5063"/>
          <a:stretch>
            <a:fillRect/>
          </a:stretch>
        </p:blipFill>
        <p:spPr bwMode="auto">
          <a:xfrm>
            <a:off x="55639" y="1731168"/>
            <a:ext cx="3137294" cy="493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1" descr="_DSC17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910" y="1748089"/>
            <a:ext cx="3356103" cy="492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3" descr="jekskursija_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988" y="3789040"/>
            <a:ext cx="3633194" cy="3037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1" name="Picture 4" descr="11(48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3" r="5156" b="34641"/>
          <a:stretch>
            <a:fillRect/>
          </a:stretch>
        </p:blipFill>
        <p:spPr bwMode="auto">
          <a:xfrm>
            <a:off x="2803179" y="1562356"/>
            <a:ext cx="3332811" cy="2520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" name="Picture 2" descr="\\Server\общие документы\Без имени-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3212975"/>
            <a:ext cx="4540807" cy="405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41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erver\общие документы\АНТОНОВА\ЦЕНТР НХП ФОТО\Фото центр НХП\Форум перспектива фото\DSCN9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23263"/>
            <a:ext cx="7665411" cy="5969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5" y="0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доска почета\IMG_27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88400" y="-13944600"/>
            <a:ext cx="1042416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13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5" y="0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доска почета\IMG_27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88400" y="-13944600"/>
            <a:ext cx="1042416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\\Server\общие документы\АНТОНОВА\ЦЕНТР НХП ФОТО\7sFsoioEd-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556792"/>
            <a:ext cx="8998966" cy="5061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71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Server\общие документы\АНТОНОВА\ЦЕНТР НХП ФОТО\7_fr7FXSCZ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09438"/>
            <a:ext cx="8626212" cy="5748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5" y="0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доска почета\IMG_27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88400" y="-13944600"/>
            <a:ext cx="1042416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96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5" y="0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доска почета\IMG_27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88400" y="-13944600"/>
            <a:ext cx="1042416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\\Server\общие документы\АНТОНОВА\ЦЕНТР НХП ФОТО\ima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8" y="1621128"/>
            <a:ext cx="9093736" cy="5115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89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Server\общие документы\АНТОНОВА\ЦЕНТР НХП ФОТО\l9tvSAvs0f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7663"/>
            <a:ext cx="8928992" cy="5950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5" y="0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доска почета\IMG_27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88400" y="-13944600"/>
            <a:ext cx="1042416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94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5" y="0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доска почета\IMG_27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88400" y="-13944600"/>
            <a:ext cx="1042416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www.skopin-gorod.ru/userfiles/IFNS/ladya/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3" y="1646526"/>
            <a:ext cx="9144000" cy="5143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74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G:\доска почета\IMG_27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88400" y="-13944600"/>
            <a:ext cx="1042416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" name="Picture 4" descr="\\Server\общие документы\АНТОНОВА\ОТЧЕТ ГЛАВЫ 2017\ФОТО\новый скопин\9..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827585" y="1018748"/>
            <a:ext cx="4021384" cy="28423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5" name="Picture 4" descr="\\Server\общие документы\ЭКОНОМИЧЕСКИЙ ОТДЕЛ\ОТЧЕТ ГЛАВЫ 2016\фото\9(10) центр нхп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714348" y="3863577"/>
            <a:ext cx="3992567" cy="299442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6" name="Picture 6" descr="\\Server\общие документы\АНТОНОВА\ОТЧЕТ ГЛАВЫ 2017\ФОТО\дети в центре ремесел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680710" y="3863577"/>
            <a:ext cx="4406373" cy="299442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5" y="0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\\Server\общие документы\АНТОНОВА\ОТЧЕТ ГЛАВЫ 2017\ФОТО\гончарный круг.jpg"/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 rot="20722351">
            <a:off x="3059832" y="3092165"/>
            <a:ext cx="3312368" cy="2484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\\Server\общие документы\АНТОНОВА\ОТЧЕТ ГЛАВЫ 2017\ФОТО\новый скопин\11.jpg"/>
          <p:cNvPicPr>
            <a:picLocks noChangeAspect="1" noChangeArrowheads="1"/>
          </p:cNvPicPr>
          <p:nvPr/>
        </p:nvPicPr>
        <p:blipFill>
          <a:blip r:embed="rId10">
            <a:extLst/>
          </a:blip>
          <a:srcRect/>
          <a:stretch>
            <a:fillRect/>
          </a:stretch>
        </p:blipFill>
        <p:spPr bwMode="auto">
          <a:xfrm>
            <a:off x="4848970" y="1158500"/>
            <a:ext cx="3899494" cy="254969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61007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леночка\Desktop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1196752"/>
            <a:ext cx="602696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960" y="15661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5162" y="1662187"/>
            <a:ext cx="3354710" cy="47525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§"/>
            </a:pPr>
            <a:endParaRPr lang="ru-RU" sz="1400" dirty="0" smtClean="0">
              <a:solidFill>
                <a:srgbClr val="0070C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70C0"/>
                </a:solidFill>
              </a:rPr>
              <a:t>Расстояние </a:t>
            </a:r>
            <a:r>
              <a:rPr lang="ru-RU" sz="1400" dirty="0">
                <a:solidFill>
                  <a:srgbClr val="0070C0"/>
                </a:solidFill>
              </a:rPr>
              <a:t>до Москвы 260 </a:t>
            </a:r>
            <a:r>
              <a:rPr lang="ru-RU" sz="1400" dirty="0" smtClean="0">
                <a:solidFill>
                  <a:srgbClr val="0070C0"/>
                </a:solidFill>
              </a:rPr>
              <a:t>км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70C0"/>
                </a:solidFill>
              </a:rPr>
              <a:t>Расстояние до регионального центра 90 км</a:t>
            </a:r>
            <a:endParaRPr lang="ru-RU" sz="1400" dirty="0">
              <a:solidFill>
                <a:srgbClr val="0070C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1400" dirty="0">
                <a:solidFill>
                  <a:srgbClr val="0070C0"/>
                </a:solidFill>
              </a:rPr>
              <a:t>Расстояние до   автомобильной дороги Москва-Астрахань 9 км;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400" dirty="0">
                <a:solidFill>
                  <a:srgbClr val="0070C0"/>
                </a:solidFill>
              </a:rPr>
              <a:t>Наличие железной дороги,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400" dirty="0">
                <a:solidFill>
                  <a:srgbClr val="0070C0"/>
                </a:solidFill>
              </a:rPr>
              <a:t>Расстояние до создаваемой особой экономической зоны в   </a:t>
            </a:r>
            <a:r>
              <a:rPr lang="ru-RU" sz="1400" dirty="0" err="1">
                <a:solidFill>
                  <a:srgbClr val="0070C0"/>
                </a:solidFill>
              </a:rPr>
              <a:t>г.Новомичуринске</a:t>
            </a:r>
            <a:r>
              <a:rPr lang="ru-RU" sz="1400" dirty="0">
                <a:solidFill>
                  <a:srgbClr val="0070C0"/>
                </a:solidFill>
              </a:rPr>
              <a:t> 30 км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400" dirty="0">
                <a:solidFill>
                  <a:srgbClr val="0070C0"/>
                </a:solidFill>
              </a:rPr>
              <a:t>Площадь города</a:t>
            </a:r>
            <a:r>
              <a:rPr lang="ru-RU" sz="1400" i="1" dirty="0">
                <a:solidFill>
                  <a:srgbClr val="0070C0"/>
                </a:solidFill>
              </a:rPr>
              <a:t> </a:t>
            </a:r>
            <a:r>
              <a:rPr lang="ru-RU" sz="1400" dirty="0">
                <a:solidFill>
                  <a:srgbClr val="0070C0"/>
                </a:solidFill>
              </a:rPr>
              <a:t> 3087 га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400" dirty="0">
                <a:solidFill>
                  <a:srgbClr val="0070C0"/>
                </a:solidFill>
              </a:rPr>
              <a:t>Численность населения </a:t>
            </a:r>
            <a:r>
              <a:rPr lang="ru-RU" sz="1400" dirty="0" smtClean="0">
                <a:solidFill>
                  <a:srgbClr val="0070C0"/>
                </a:solidFill>
              </a:rPr>
              <a:t>27,6 </a:t>
            </a:r>
            <a:r>
              <a:rPr lang="ru-RU" sz="1400" dirty="0" err="1">
                <a:solidFill>
                  <a:srgbClr val="0070C0"/>
                </a:solidFill>
              </a:rPr>
              <a:t>тыс.чел</a:t>
            </a:r>
            <a:r>
              <a:rPr lang="ru-RU" sz="1400" dirty="0">
                <a:solidFill>
                  <a:srgbClr val="0070C0"/>
                </a:solidFill>
              </a:rPr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400" dirty="0">
                <a:solidFill>
                  <a:srgbClr val="0070C0"/>
                </a:solidFill>
              </a:rPr>
              <a:t>Численность занятых в экономике  </a:t>
            </a:r>
            <a:r>
              <a:rPr lang="ru-RU" sz="1400" dirty="0" smtClean="0">
                <a:solidFill>
                  <a:srgbClr val="0070C0"/>
                </a:solidFill>
              </a:rPr>
              <a:t>10,85 </a:t>
            </a:r>
            <a:r>
              <a:rPr lang="ru-RU" sz="1400" dirty="0">
                <a:solidFill>
                  <a:srgbClr val="0070C0"/>
                </a:solidFill>
              </a:rPr>
              <a:t>тыс. чел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400" dirty="0">
                <a:solidFill>
                  <a:srgbClr val="0070C0"/>
                </a:solidFill>
              </a:rPr>
              <a:t>Численность занятых в МСП  </a:t>
            </a:r>
            <a:r>
              <a:rPr lang="ru-RU" sz="1400" dirty="0" smtClean="0">
                <a:solidFill>
                  <a:srgbClr val="0070C0"/>
                </a:solidFill>
              </a:rPr>
              <a:t>5,11 </a:t>
            </a:r>
            <a:r>
              <a:rPr lang="ru-RU" sz="1400" dirty="0">
                <a:solidFill>
                  <a:srgbClr val="0070C0"/>
                </a:solidFill>
              </a:rPr>
              <a:t>тыс. </a:t>
            </a:r>
            <a:r>
              <a:rPr lang="ru-RU" sz="1400" dirty="0" smtClean="0">
                <a:solidFill>
                  <a:srgbClr val="0070C0"/>
                </a:solidFill>
              </a:rPr>
              <a:t>чел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70C0"/>
                </a:solidFill>
              </a:rPr>
              <a:t>Доля налоговых поступлений от МСП 36,9%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70C0"/>
                </a:solidFill>
              </a:rPr>
              <a:t>Доля инвестиций в МСП 23,9%</a:t>
            </a:r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7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78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\\Server\общие документы\АНТОНОВА\ЦЕНТР НХП ФОТО\Фото центр НХП\Гончарная сказка\ГОНЧАРНАЯ  СКАЗКА\_DSC1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02" y="958392"/>
            <a:ext cx="7592798" cy="5895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5" y="0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доска почета\IMG_27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88400" y="-13944600"/>
            <a:ext cx="1042416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58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5" y="0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доска почета\IMG_27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88400" y="-13944600"/>
            <a:ext cx="1042416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леночка\Desktop\Новая папка (2)\3tA68e6B-MY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362160" cy="5065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08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леночка\Desktop\Q7m69kqKP7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32" y="1124743"/>
            <a:ext cx="4503415" cy="2533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G:\доска почета\IMG_27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88400" y="-13944600"/>
            <a:ext cx="1042416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5" y="0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леночка\Desktop\7upVx5nHX9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24744"/>
            <a:ext cx="3666520" cy="5515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pp.userapi.com/c626829/v626829561/2d549/s_xn4FzqWl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33" y="3717032"/>
            <a:ext cx="4503414" cy="2922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62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8" descr="\\Server\общие документы\АНТОНОВА\ОТЧЕТ ГЛАВЫ 2017\ФОТО\предпринимательство\юдин\image1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292081" y="1268760"/>
            <a:ext cx="3745582" cy="24843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5" y="0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доска почета\IMG_27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88400" y="-13944600"/>
            <a:ext cx="1042416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\\Server\общие документы\АНТОНОВА\ОТЧЕТ ГЛАВЫ 2017\ФОТО\предпринимательство\фото Базилик\DSCN8351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350660" y="4176759"/>
            <a:ext cx="3525704" cy="244759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6" name="AutoShape 4"/>
          <p:cNvSpPr>
            <a:spLocks noChangeArrowheads="1"/>
          </p:cNvSpPr>
          <p:nvPr/>
        </p:nvSpPr>
        <p:spPr bwMode="auto">
          <a:xfrm>
            <a:off x="323528" y="1989088"/>
            <a:ext cx="2520280" cy="1943967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57150" cmpd="thinThick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Мини-отель «Базилик»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18 номеров</a:t>
            </a:r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auto">
          <a:xfrm>
            <a:off x="6300192" y="5543779"/>
            <a:ext cx="2592537" cy="1078955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57150" cmpd="thinThick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«Гостиный дворъ»  9 номеров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6" descr="\\Server\общие документы\АНТОНОВА\ОТЧЕТ ГЛАВЫ 2017\ФОТО\предпринимательство\фото Базилик\DSCN8327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2860005" y="2554144"/>
            <a:ext cx="3984828" cy="298963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40286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Server\общие документы\АНТОНОВА\ЦЕНТР НХП ФОТО\семь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6" y="1138824"/>
            <a:ext cx="8280920" cy="5518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5" y="0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доска почета\IMG_27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88400" y="-13944600"/>
            <a:ext cx="1042416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96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\\Server\общие документы\АНТОНОВА\ЦЕНТР НХП ФОТО\Фото центр НХП\Гончарная сказка\DSC043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992888" cy="5322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5" y="0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доска почета\IMG_27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88400" y="-13944600"/>
            <a:ext cx="1042416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58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Server\общие документы\АНТОНОВА\Для слайдов\ЦЕНТР НХП ФОТО\центр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94234"/>
            <a:ext cx="7818354" cy="5863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5" y="0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доска почета\IMG_27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88400" y="-13944600"/>
            <a:ext cx="1042416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99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Server\общие документы\АНТОНОВА\ЦЕНТР НХП ФОТО\R3Y414Kj1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3724149" cy="5608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5" y="0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доска почета\IMG_27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88400" y="-13944600"/>
            <a:ext cx="1042416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леночка\Desktop\Новая папка (2)\центр нхп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46526"/>
            <a:ext cx="4129548" cy="503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5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\\Server\общие документы\АНТОНОВА\ЦЕНТР НХП ФОТО\Фото центр НХП\Гончарная сказка\DSC042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44" y="1224884"/>
            <a:ext cx="8465150" cy="5636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5" y="0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82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2204864"/>
            <a:ext cx="4345217" cy="3384376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chemeClr val="tx1"/>
                </a:solidFill>
              </a:rPr>
              <a:t>АСЕЕВ ОЛЕГ АЛЕКСАНДРОВИЧ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Глава администрации муниципального образования – городской округ город Скопин Рязанской области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Тел.: +7 (49156) 2-00-57</a:t>
            </a:r>
          </a:p>
          <a:p>
            <a:pPr algn="l"/>
            <a:r>
              <a:rPr lang="en-US" sz="1800" dirty="0" err="1">
                <a:solidFill>
                  <a:schemeClr val="tx1"/>
                </a:solidFill>
              </a:rPr>
              <a:t>s</a:t>
            </a:r>
            <a:r>
              <a:rPr lang="en-US" sz="1800" dirty="0" err="1" smtClean="0">
                <a:solidFill>
                  <a:schemeClr val="tx1"/>
                </a:solidFill>
              </a:rPr>
              <a:t>kopin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  <a:r>
              <a:rPr lang="en-US" sz="1800" dirty="0" smtClean="0">
                <a:solidFill>
                  <a:schemeClr val="tx1"/>
                </a:solidFill>
              </a:rPr>
              <a:t>adm@yandex.ru</a:t>
            </a:r>
            <a:endParaRPr lang="ru-RU" sz="1800" dirty="0" smtClean="0">
              <a:solidFill>
                <a:schemeClr val="tx1"/>
              </a:solidFill>
            </a:endParaRPr>
          </a:p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391800, Рязанская область, </a:t>
            </a:r>
            <a:endParaRPr lang="en-US" sz="1800" dirty="0" smtClean="0">
              <a:solidFill>
                <a:schemeClr val="tx1"/>
              </a:solidFill>
            </a:endParaRPr>
          </a:p>
          <a:p>
            <a:pPr algn="l"/>
            <a:r>
              <a:rPr lang="ru-RU" sz="1800" dirty="0" err="1" smtClean="0">
                <a:solidFill>
                  <a:schemeClr val="tx1"/>
                </a:solidFill>
              </a:rPr>
              <a:t>г.Скопин</a:t>
            </a:r>
            <a:r>
              <a:rPr lang="ru-RU" sz="1800" dirty="0" smtClean="0">
                <a:solidFill>
                  <a:schemeClr val="tx1"/>
                </a:solidFill>
              </a:rPr>
              <a:t>, </a:t>
            </a:r>
            <a:r>
              <a:rPr lang="ru-RU" sz="1800" dirty="0" err="1" smtClean="0">
                <a:solidFill>
                  <a:schemeClr val="tx1"/>
                </a:solidFill>
              </a:rPr>
              <a:t>ул.Ленина</a:t>
            </a:r>
            <a:r>
              <a:rPr lang="ru-RU" sz="1800" dirty="0" smtClean="0">
                <a:solidFill>
                  <a:schemeClr val="tx1"/>
                </a:solidFill>
              </a:rPr>
              <a:t>, д.9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5" y="0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леночка\Desktop\центр\Фото\DSCN6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5"/>
            <a:ext cx="3744416" cy="3275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61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960" y="15661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3364694"/>
              </p:ext>
            </p:extLst>
          </p:nvPr>
        </p:nvGraphicFramePr>
        <p:xfrm>
          <a:off x="179512" y="4293096"/>
          <a:ext cx="4176464" cy="2455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Picture 7" descr="\\Server\общие документы\АНТОНОВА\ОТЧЕТ ГЛАВЫ 2017\ФОТО\новый скопин\18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4418162" y="4149080"/>
            <a:ext cx="4633025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969045"/>
              </p:ext>
            </p:extLst>
          </p:nvPr>
        </p:nvGraphicFramePr>
        <p:xfrm>
          <a:off x="4572000" y="1772816"/>
          <a:ext cx="4392488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2" name="Picture 8" descr="\\Server\общие документы\АНТОНОВА\ОТЧЕТ ГЛАВЫ 2017\ФОТО\предпринимательство\TCSTWTRiT8k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251520" y="1605791"/>
            <a:ext cx="3816424" cy="254328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0306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5" y="0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00633" y="1646526"/>
            <a:ext cx="8064896" cy="48788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>
                <a:solidFill>
                  <a:schemeClr val="tx1"/>
                </a:solidFill>
              </a:rPr>
              <a:t>муниципальная программа </a:t>
            </a:r>
          </a:p>
          <a:p>
            <a:pPr algn="ctr"/>
            <a:r>
              <a:rPr lang="ru-RU" smtClean="0">
                <a:solidFill>
                  <a:schemeClr val="tx1"/>
                </a:solidFill>
              </a:rPr>
              <a:t>РАЗВИТИЕ </a:t>
            </a:r>
            <a:r>
              <a:rPr lang="ru-RU" dirty="0">
                <a:solidFill>
                  <a:schemeClr val="tx1"/>
                </a:solidFill>
              </a:rPr>
              <a:t>МАЛОГО И СРЕДНЕГО </a:t>
            </a:r>
            <a:r>
              <a:rPr lang="ru-RU">
                <a:solidFill>
                  <a:schemeClr val="tx1"/>
                </a:solidFill>
              </a:rPr>
              <a:t>ПРЕДПРИНИМАТЕЛЬСТВА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Финансирование </a:t>
            </a:r>
            <a:r>
              <a:rPr lang="ru-RU" dirty="0">
                <a:solidFill>
                  <a:schemeClr val="tx1"/>
                </a:solidFill>
              </a:rPr>
              <a:t>программы 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78409"/>
              </p:ext>
            </p:extLst>
          </p:nvPr>
        </p:nvGraphicFramePr>
        <p:xfrm>
          <a:off x="1547664" y="3861048"/>
          <a:ext cx="6096000" cy="2448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57681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Источник финансирования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/>
                </a:tc>
              </a:tr>
              <a:tr h="467863">
                <a:tc>
                  <a:txBody>
                    <a:bodyPr/>
                    <a:lstStyle/>
                    <a:p>
                      <a:r>
                        <a:rPr lang="ru-RU" dirty="0" smtClean="0"/>
                        <a:t>ФБ, </a:t>
                      </a:r>
                      <a:r>
                        <a:rPr lang="ru-RU" dirty="0" err="1" smtClean="0"/>
                        <a:t>тыс.руб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18 125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  <a:tr h="4678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ОБ, </a:t>
                      </a:r>
                      <a:r>
                        <a:rPr lang="ru-RU" dirty="0" err="1" smtClean="0"/>
                        <a:t>тыс.руб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4 500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4 000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  <a:tr h="4678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МБ, </a:t>
                      </a:r>
                      <a:r>
                        <a:rPr lang="ru-RU" dirty="0" err="1" smtClean="0"/>
                        <a:t>тыс.руб</a:t>
                      </a:r>
                      <a:r>
                        <a:rPr lang="ru-RU" dirty="0" smtClean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339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561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1 254</a:t>
                      </a:r>
                      <a:endParaRPr lang="ru-RU" dirty="0"/>
                    </a:p>
                  </a:txBody>
                  <a:tcPr/>
                </a:tc>
              </a:tr>
              <a:tr h="467863">
                <a:tc>
                  <a:txBody>
                    <a:bodyPr/>
                    <a:lstStyle/>
                    <a:p>
                      <a:r>
                        <a:rPr lang="ru-RU" dirty="0" smtClean="0"/>
                        <a:t>Всего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22</a:t>
                      </a:r>
                      <a:r>
                        <a:rPr lang="ru-RU" baseline="0" dirty="0" smtClean="0"/>
                        <a:t> 964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4 561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1 254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73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960" y="15661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\\Server\общие документы\АНТОНОВА\ОТЧЕТ ГЛАВЫ 2017\ФОТО\предпринимательство\Школа молодежного предпринимательства\DSC_9510_1920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832002" y="1052513"/>
            <a:ext cx="4312040" cy="288054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866775" y="4076700"/>
            <a:ext cx="4425950" cy="2663825"/>
          </a:xfrm>
          <a:prstGeom prst="roundRect">
            <a:avLst>
              <a:gd name="adj" fmla="val 16667"/>
            </a:avLst>
          </a:prstGeom>
          <a:noFill/>
          <a:ln w="57150" cmpd="thinThick">
            <a:solidFill>
              <a:srgbClr val="448844"/>
            </a:solidFill>
            <a:round/>
            <a:headEnd/>
            <a:tailEnd/>
          </a:ln>
          <a:extLst/>
        </p:spPr>
        <p:txBody>
          <a:bodyPr anchor="ctr"/>
          <a:lstStyle/>
          <a:p>
            <a:pPr algn="ctr">
              <a:defRPr/>
            </a:pPr>
            <a:r>
              <a:rPr lang="ru-RU" sz="1600" dirty="0"/>
              <a:t>Услуги Фонда ЦПП</a:t>
            </a:r>
          </a:p>
          <a:p>
            <a:pPr algn="ctr">
              <a:defRPr/>
            </a:pPr>
            <a:endParaRPr lang="ru-RU" sz="1600" dirty="0"/>
          </a:p>
          <a:p>
            <a:pPr marL="285750" indent="-285750">
              <a:buFontTx/>
              <a:buChar char="-"/>
              <a:defRPr/>
            </a:pPr>
            <a:r>
              <a:rPr lang="ru-RU" sz="1600" dirty="0"/>
              <a:t>консультации по  вопросам государственной поддержки, 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/>
              <a:t>индивидуальные консультации для начинающих предпринимателей, 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/>
              <a:t>разработка бизнес-планов, бизнес-проектов,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/>
              <a:t>оформление документов для получения микрозаймов.</a:t>
            </a:r>
          </a:p>
          <a:p>
            <a:pPr>
              <a:defRPr/>
            </a:pPr>
            <a:endParaRPr lang="ru-RU" sz="1600" b="1" dirty="0"/>
          </a:p>
        </p:txBody>
      </p:sp>
      <p:pic>
        <p:nvPicPr>
          <p:cNvPr id="15" name="Picture 2" descr="\\Server\общие документы\АНТОНОВА\ОТЧЕТ ГЛАВЫ 2017\ФОТО\скопинский цпп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918" y="1385165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4"/>
          <p:cNvSpPr>
            <a:spLocks noChangeArrowheads="1"/>
          </p:cNvSpPr>
          <p:nvPr/>
        </p:nvSpPr>
        <p:spPr bwMode="auto">
          <a:xfrm>
            <a:off x="5721196" y="3290165"/>
            <a:ext cx="3024187" cy="786535"/>
          </a:xfrm>
          <a:prstGeom prst="roundRect">
            <a:avLst>
              <a:gd name="adj" fmla="val 16667"/>
            </a:avLst>
          </a:prstGeom>
          <a:solidFill>
            <a:schemeClr val="accent5">
              <a:lumMod val="90000"/>
            </a:schemeClr>
          </a:solidFill>
          <a:ln w="57150" cmpd="thinThick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400" dirty="0"/>
              <a:t>Количество получателей поддержки  – 554 субъекта МСП</a:t>
            </a: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5801918" y="4220294"/>
            <a:ext cx="2768104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5672138" y="5732462"/>
            <a:ext cx="3024187" cy="1008063"/>
          </a:xfrm>
          <a:prstGeom prst="roundRect">
            <a:avLst>
              <a:gd name="adj" fmla="val 16667"/>
            </a:avLst>
          </a:prstGeom>
          <a:solidFill>
            <a:schemeClr val="accent5">
              <a:lumMod val="90000"/>
            </a:schemeClr>
          </a:solidFill>
          <a:ln w="57150" cmpd="thinThick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400" dirty="0"/>
              <a:t>Выручка от предпринимательской деятельности  </a:t>
            </a:r>
          </a:p>
          <a:p>
            <a:pPr algn="ctr">
              <a:defRPr/>
            </a:pPr>
            <a:r>
              <a:rPr lang="ru-RU" sz="1400" dirty="0"/>
              <a:t>более 700 тыс. руб. </a:t>
            </a:r>
          </a:p>
        </p:txBody>
      </p:sp>
      <p:pic>
        <p:nvPicPr>
          <p:cNvPr id="7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87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леночка\Desktop\доклады главы\Доклад за 2016\ОТЧЕТ ГЛАВЫ 2017\ФОТО\РАЗНЫЕ ФОТО СКОПИН\qfswlgqphigt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14220"/>
            <a:ext cx="8649618" cy="5742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5" y="0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доска почета\IMG_27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88400" y="-13944600"/>
            <a:ext cx="1042416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24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\\Server\общие документы\ЭКОНОМИЧЕСКИЙ ОТДЕЛ\ОТЧЕТ ГЛАВЫ 2016\фото\пром\керамика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427" y="1105889"/>
            <a:ext cx="3794125" cy="5675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5" y="0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доска почета\IMG_27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88400" y="-13944600"/>
            <a:ext cx="1042416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\\Server\общие документы\ЭКОНОМИЧЕСКИЙ ОТДЕЛ\ОТЧЕТ ГЛАВЫ 2016\фото\пром\керамика 4.jpg"/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970417" y="1105889"/>
            <a:ext cx="3744615" cy="260277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5" descr="\\Server\общие документы\ЭКОНОМИЧЕСКИЙ ОТДЕЛ\ОТЧЕТ ГЛАВЫ 2016\фото\керамика завод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50" y="3703638"/>
            <a:ext cx="4248150" cy="3024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30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Server\общие документы\АНТОНОВА\Для слайдов\ЦЕНТР НХП ФОТО\image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8" y="1772816"/>
            <a:ext cx="8769196" cy="4932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5" y="0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доска почета\IMG_27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88400" y="-13944600"/>
            <a:ext cx="1042416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49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Server\общие документы\АНТОНОВА\ЦЕНТР НХП ФОТО\qOsQN-agr9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28798"/>
            <a:ext cx="8640960" cy="5758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7" y="34549"/>
            <a:ext cx="6865497" cy="116220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Муниципальное образование – городской округ город Скопин Рязанской области</a:t>
            </a:r>
            <a:endParaRPr lang="ru-RU" sz="2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\\Server\общие документы\отдел муниципального заказа\scopin_city_coa201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6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очка\Desktop\logo_center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05" y="0"/>
            <a:ext cx="1234895" cy="16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Server\общие документы\Без имени-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83" y="-27384"/>
            <a:ext cx="1190121" cy="1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81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1871</TotalTime>
  <Words>507</Words>
  <Application>Microsoft Office PowerPoint</Application>
  <PresentationFormat>Экран (4:3)</PresentationFormat>
  <Paragraphs>96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  <vt:lpstr>Муниципальное образование – городской округ город Скопин Рязанской области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леночка</dc:creator>
  <cp:lastModifiedBy>леночка</cp:lastModifiedBy>
  <cp:revision>96</cp:revision>
  <cp:lastPrinted>2017-05-16T10:04:40Z</cp:lastPrinted>
  <dcterms:created xsi:type="dcterms:W3CDTF">2015-05-05T06:01:42Z</dcterms:created>
  <dcterms:modified xsi:type="dcterms:W3CDTF">2017-12-12T10:58:24Z</dcterms:modified>
</cp:coreProperties>
</file>